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80" r:id="rId6"/>
    <p:sldId id="284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918E6-3F4C-4028-99F4-AFB70EC106F2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707D-8DE3-4E98-8B70-08A1164DA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uk-UA" sz="2000" b="1" dirty="0" smtClean="0"/>
              <a:t>Дисципліна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«МЕТОДИ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uk-UA" sz="2000" b="1" dirty="0" smtClean="0"/>
              <a:t>ЛАНДШАФТНО-ЕКОЛОГІЧНИХ ДОСЛІДЖЕНЬ»</a:t>
            </a:r>
            <a:br>
              <a:rPr lang="uk-UA" sz="2000" b="1" dirty="0" smtClean="0"/>
            </a:br>
            <a:r>
              <a:rPr lang="uk-UA" sz="1600" b="1" dirty="0" smtClean="0"/>
              <a:t>для студентів спеціальності 101 Екологія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uk-UA" sz="1600" dirty="0" smtClean="0"/>
              <a:t>Дисципліна «Методи </a:t>
            </a:r>
            <a:r>
              <a:rPr lang="uk-UA" sz="1600" dirty="0" err="1" smtClean="0"/>
              <a:t>ландшафтно</a:t>
            </a:r>
            <a:r>
              <a:rPr lang="uk-UA" sz="1600" dirty="0" smtClean="0"/>
              <a:t>-екологічних досліджень» </a:t>
            </a:r>
            <a:r>
              <a:rPr lang="uk-UA" sz="1600" dirty="0"/>
              <a:t>розкриває </a:t>
            </a:r>
            <a:r>
              <a:rPr lang="uk-UA" sz="1600" dirty="0" smtClean="0"/>
              <a:t>специфіку загальнонаукових та спеціалізованих методів </a:t>
            </a:r>
            <a:r>
              <a:rPr lang="uk-UA" sz="1600" dirty="0" err="1" smtClean="0"/>
              <a:t>ландшафтно</a:t>
            </a:r>
            <a:r>
              <a:rPr lang="uk-UA" sz="1600" dirty="0" smtClean="0"/>
              <a:t>-екологічних досліджень.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800" dirty="0" smtClean="0"/>
              <a:t>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7" name="Picture 3" descr="C:\Users\HOME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6292"/>
            <a:ext cx="3683404" cy="275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51g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50" y="2096292"/>
            <a:ext cx="4077065" cy="27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OME\Desktop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2" y="2996952"/>
            <a:ext cx="4666313" cy="28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OME\Desktop\Емблема університет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8" y="104710"/>
            <a:ext cx="1747328" cy="1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OME\Desktop\Емблема факультет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4710"/>
            <a:ext cx="1763688" cy="17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844530" cy="3312368"/>
          </a:xfrm>
        </p:spPr>
        <p:txBody>
          <a:bodyPr>
            <a:noAutofit/>
          </a:bodyPr>
          <a:lstStyle/>
          <a:p>
            <a:pPr algn="l"/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en-US" sz="1800" b="1" u="sng" dirty="0" smtClean="0"/>
              <a:t/>
            </a:r>
            <a:br>
              <a:rPr lang="en-US" sz="1800" b="1" u="sng" dirty="0" smtClean="0"/>
            </a:br>
            <a:r>
              <a:rPr lang="en-US" sz="1800" b="1" u="sng" dirty="0"/>
              <a:t/>
            </a:r>
            <a:br>
              <a:rPr lang="en-US" sz="1800" b="1" u="sng" dirty="0"/>
            </a:br>
            <a:r>
              <a:rPr lang="en-US" sz="1800" b="1" u="sng" dirty="0" smtClean="0"/>
              <a:t/>
            </a:r>
            <a:br>
              <a:rPr lang="en-US" sz="1800" b="1" u="sng" dirty="0" smtClean="0"/>
            </a:br>
            <a:r>
              <a:rPr lang="uk-UA" sz="1800" b="1" u="sng" dirty="0" smtClean="0"/>
              <a:t>Мета курсу</a:t>
            </a:r>
            <a:r>
              <a:rPr lang="uk-UA" sz="1800" dirty="0" smtClean="0"/>
              <a:t> – </a:t>
            </a:r>
            <a:r>
              <a:rPr lang="uk-UA" sz="1800" dirty="0"/>
              <a:t>сформувати систему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uk-UA" sz="1800" dirty="0" smtClean="0"/>
              <a:t>знань </a:t>
            </a:r>
            <a:r>
              <a:rPr lang="uk-UA" sz="1800" dirty="0"/>
              <a:t>про </a:t>
            </a:r>
            <a:r>
              <a:rPr lang="uk-UA" sz="1800" dirty="0" smtClean="0"/>
              <a:t>особливості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uk-UA" sz="1800" dirty="0" err="1" smtClean="0"/>
              <a:t>ландшафтно</a:t>
            </a:r>
            <a:r>
              <a:rPr lang="uk-UA" sz="1800" dirty="0" smtClean="0"/>
              <a:t>-екологічних досліджень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uk-UA" sz="1800" dirty="0" smtClean="0"/>
              <a:t>через систему </a:t>
            </a:r>
            <a:r>
              <a:rPr lang="uk-UA" sz="1800" dirty="0"/>
              <a:t>загальнонаукових </a:t>
            </a:r>
            <a:r>
              <a:rPr lang="en-US" sz="1800" dirty="0" smtClean="0"/>
              <a:t> </a:t>
            </a:r>
            <a:r>
              <a:rPr lang="uk-UA" sz="1800" dirty="0" smtClean="0"/>
              <a:t>та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спеціалізованих методів. </a:t>
            </a:r>
            <a:br>
              <a:rPr lang="uk-UA" sz="1800" dirty="0" smtClean="0"/>
            </a:br>
            <a:r>
              <a:rPr lang="uk-UA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800" b="1" u="sng" dirty="0" smtClean="0"/>
              <a:t>Завдання курсу</a:t>
            </a:r>
            <a:r>
              <a:rPr lang="uk-UA" sz="1600" b="1" u="sng" dirty="0" smtClean="0"/>
              <a:t/>
            </a:r>
            <a:br>
              <a:rPr lang="uk-UA" sz="1600" b="1" u="sng" dirty="0" smtClean="0"/>
            </a:br>
            <a:r>
              <a:rPr lang="uk-UA" sz="1600" b="1" u="sng" dirty="0" smtClean="0"/>
              <a:t>Теоретичні: </a:t>
            </a:r>
            <a:r>
              <a:rPr lang="uk-UA" sz="1600" dirty="0"/>
              <a:t>сформувати </a:t>
            </a:r>
            <a:r>
              <a:rPr lang="uk-UA" sz="1600" dirty="0" smtClean="0"/>
              <a:t>знання </a:t>
            </a:r>
            <a:r>
              <a:rPr lang="uk-UA" sz="1600" dirty="0"/>
              <a:t>загальнонаукових </a:t>
            </a:r>
            <a:r>
              <a:rPr lang="uk-UA" sz="1600" dirty="0" smtClean="0"/>
              <a:t>(системного, історичного, </a:t>
            </a:r>
            <a:r>
              <a:rPr lang="uk-UA" sz="1600" dirty="0"/>
              <a:t>спостережень, </a:t>
            </a:r>
            <a:r>
              <a:rPr lang="uk-UA" sz="1600" dirty="0" smtClean="0"/>
              <a:t>описового, статистичного, порівняльного) та </a:t>
            </a:r>
            <a:r>
              <a:rPr lang="uk-UA" sz="1600" dirty="0"/>
              <a:t>спеціалізованих </a:t>
            </a:r>
            <a:r>
              <a:rPr lang="uk-UA" sz="1600" dirty="0" smtClean="0"/>
              <a:t>(наземних, дистанційних, комбінованих) методів </a:t>
            </a:r>
            <a:r>
              <a:rPr lang="uk-UA" sz="1600" dirty="0" err="1"/>
              <a:t>ландшафтно</a:t>
            </a:r>
            <a:r>
              <a:rPr lang="uk-UA" sz="1600" dirty="0"/>
              <a:t>-екологічних </a:t>
            </a:r>
            <a:r>
              <a:rPr lang="uk-UA" sz="1600" dirty="0" smtClean="0"/>
              <a:t>досліджень.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u="sng" dirty="0" smtClean="0"/>
              <a:t>Практичні: </a:t>
            </a:r>
            <a:r>
              <a:rPr lang="uk-UA" sz="1600" dirty="0"/>
              <a:t>сформувати </a:t>
            </a:r>
            <a:r>
              <a:rPr lang="uk-UA" sz="1600" dirty="0" smtClean="0"/>
              <a:t>вміння  добору </a:t>
            </a:r>
            <a:r>
              <a:rPr lang="uk-UA" sz="1600" dirty="0"/>
              <a:t>оптимальних загальнонаукових та спеціалізованих методів </a:t>
            </a:r>
            <a:r>
              <a:rPr lang="uk-UA" sz="1600" dirty="0" smtClean="0"/>
              <a:t> у ході </a:t>
            </a:r>
            <a:r>
              <a:rPr lang="uk-UA" sz="1600" dirty="0" err="1" smtClean="0"/>
              <a:t>ландшафтно</a:t>
            </a:r>
            <a:r>
              <a:rPr lang="uk-UA" sz="1600" dirty="0" smtClean="0"/>
              <a:t>-екологічних досліджень, володіння методами та методикою </a:t>
            </a:r>
            <a:r>
              <a:rPr lang="uk-UA" sz="1600" dirty="0" err="1" smtClean="0"/>
              <a:t>ландшафтно</a:t>
            </a:r>
            <a:r>
              <a:rPr lang="uk-UA" sz="1600" dirty="0" smtClean="0"/>
              <a:t>-екологічних </a:t>
            </a:r>
            <a:r>
              <a:rPr lang="uk-UA" sz="1600" dirty="0"/>
              <a:t>досліджень.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</a:t>
            </a:r>
            <a:endParaRPr lang="ru-RU" sz="1800" dirty="0"/>
          </a:p>
        </p:txBody>
      </p:sp>
      <p:pic>
        <p:nvPicPr>
          <p:cNvPr id="4" name="Picture 3" descr="C:\Users\HOME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8" y="548680"/>
            <a:ext cx="40281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404663"/>
            <a:ext cx="7848872" cy="618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 smtClean="0"/>
              <a:t>ЗМІСТ НАВЧАЛЬНОЇ ПРОГРАМИ</a:t>
            </a:r>
          </a:p>
          <a:p>
            <a:pPr algn="ctr"/>
            <a:endParaRPr lang="uk-UA" sz="1600" b="1" dirty="0" smtClean="0"/>
          </a:p>
          <a:p>
            <a:r>
              <a:rPr lang="uk-UA" sz="1600" b="1" dirty="0" smtClean="0"/>
              <a:t>Поняття «</a:t>
            </a:r>
            <a:r>
              <a:rPr lang="uk-UA" sz="1600" b="1" dirty="0" err="1" smtClean="0"/>
              <a:t>ландшафтно</a:t>
            </a:r>
            <a:r>
              <a:rPr lang="uk-UA" sz="1600" b="1" dirty="0" smtClean="0"/>
              <a:t>-екологічні дослідження», його сутність. Сучасні </a:t>
            </a:r>
            <a:r>
              <a:rPr lang="uk-UA" sz="1600" b="1" dirty="0" err="1" smtClean="0"/>
              <a:t>ландшафтно</a:t>
            </a:r>
            <a:r>
              <a:rPr lang="uk-UA" sz="1600" b="1" dirty="0" smtClean="0"/>
              <a:t>-екологічні дослідження.</a:t>
            </a:r>
            <a:r>
              <a:rPr lang="uk-UA" sz="1600" dirty="0" smtClean="0"/>
              <a:t> </a:t>
            </a:r>
          </a:p>
          <a:p>
            <a:r>
              <a:rPr lang="uk-UA" sz="1600" b="1" dirty="0" smtClean="0"/>
              <a:t>Типізація сучасних методів дослідження ландшафтів. Загальнонаукові методи: </a:t>
            </a:r>
            <a:r>
              <a:rPr lang="uk-UA" sz="1600" dirty="0" smtClean="0"/>
              <a:t>системний, історичний, спостережень, описовий, статистичний, порівняльний. </a:t>
            </a:r>
          </a:p>
          <a:p>
            <a:pPr marL="0" indent="0">
              <a:buNone/>
            </a:pPr>
            <a:r>
              <a:rPr lang="uk-UA" sz="1600" b="1" dirty="0"/>
              <a:t> </a:t>
            </a:r>
            <a:r>
              <a:rPr lang="uk-UA" sz="1600" b="1" dirty="0" smtClean="0"/>
              <a:t>       Спеціалізовані методи. </a:t>
            </a:r>
            <a:r>
              <a:rPr lang="uk-UA" sz="1600" dirty="0" smtClean="0"/>
              <a:t>Наземні методи: картографічний метод опису, математичні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методи, геофізичні методи, геохімічні методи. Дистанційні методи: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аерометоди, космічні методи. Комбіновані методи: математико-картографічного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моделювання; еколого-геохімічного картографування.</a:t>
            </a:r>
          </a:p>
          <a:p>
            <a:r>
              <a:rPr lang="uk-UA" sz="1600" b="1" dirty="0" smtClean="0"/>
              <a:t>Географічні описи. </a:t>
            </a:r>
            <a:r>
              <a:rPr lang="uk-UA" sz="1600" dirty="0" smtClean="0"/>
              <a:t>Комплексні </a:t>
            </a:r>
            <a:r>
              <a:rPr lang="uk-UA" sz="1600" dirty="0"/>
              <a:t>та </a:t>
            </a:r>
            <a:r>
              <a:rPr lang="uk-UA" sz="1600" dirty="0" smtClean="0"/>
              <a:t>проблемні географічні описи.  Ландшафтний опис як типовий комплексний опис. Комплексний </a:t>
            </a:r>
            <a:r>
              <a:rPr lang="uk-UA" sz="1600" dirty="0"/>
              <a:t>опис елементарного природно-територіального комплексу (ПТК) </a:t>
            </a:r>
            <a:r>
              <a:rPr lang="uk-UA" sz="1600" dirty="0" smtClean="0"/>
              <a:t>(ландшафтної </a:t>
            </a:r>
            <a:r>
              <a:rPr lang="uk-UA" sz="1600" dirty="0"/>
              <a:t>фації) і фізико-географічний опис території різного розміру (ландшафту). </a:t>
            </a:r>
            <a:r>
              <a:rPr lang="uk-UA" sz="1600" dirty="0" smtClean="0"/>
              <a:t>Опис фації як опис </a:t>
            </a:r>
            <a:r>
              <a:rPr lang="uk-UA" sz="1600" dirty="0"/>
              <a:t>фізико-географічної </a:t>
            </a:r>
            <a:r>
              <a:rPr lang="uk-UA" sz="1600" dirty="0" smtClean="0"/>
              <a:t>точки. </a:t>
            </a:r>
          </a:p>
          <a:p>
            <a:r>
              <a:rPr lang="uk-UA" sz="1600" b="1" dirty="0"/>
              <a:t>Картографічний метод </a:t>
            </a:r>
            <a:r>
              <a:rPr lang="uk-UA" sz="1600" b="1" dirty="0" smtClean="0"/>
              <a:t>дослідження. 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</a:t>
            </a:r>
            <a:r>
              <a:rPr lang="uk-UA" sz="1600" dirty="0" smtClean="0"/>
              <a:t>Картографічний </a:t>
            </a:r>
            <a:r>
              <a:rPr lang="uk-UA" sz="1600" dirty="0"/>
              <a:t>метод </a:t>
            </a:r>
            <a:r>
              <a:rPr lang="uk-UA" sz="1600" dirty="0" smtClean="0"/>
              <a:t>у </a:t>
            </a:r>
            <a:r>
              <a:rPr lang="uk-UA" sz="1600" dirty="0"/>
              <a:t>дослідженні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uk-UA" sz="1600" dirty="0" smtClean="0"/>
              <a:t>закономірностей</a:t>
            </a:r>
            <a:r>
              <a:rPr lang="uk-UA" sz="1600" dirty="0"/>
              <a:t>, </a:t>
            </a:r>
            <a:r>
              <a:rPr lang="uk-UA" sz="1600" dirty="0" smtClean="0"/>
              <a:t>взаємозв’язків та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uk-UA" sz="1600" dirty="0" smtClean="0"/>
              <a:t>динаміки розвитку </a:t>
            </a:r>
            <a:r>
              <a:rPr lang="uk-UA" sz="1600" dirty="0"/>
              <a:t>явищ. </a:t>
            </a:r>
            <a:endParaRPr lang="uk-UA" sz="1600" dirty="0" smtClean="0"/>
          </a:p>
          <a:p>
            <a:pPr marL="0" indent="0" algn="just">
              <a:buNone/>
            </a:pPr>
            <a:endParaRPr lang="uk-UA" sz="1600" b="1" dirty="0" smtClean="0"/>
          </a:p>
          <a:p>
            <a:endParaRPr lang="ru-RU" sz="17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cs typeface="Times New Roman" pitchFamily="18" charset="0"/>
            </a:endParaRPr>
          </a:p>
        </p:txBody>
      </p:sp>
      <p:pic>
        <p:nvPicPr>
          <p:cNvPr id="3074" name="Picture 2" descr="C:\Users\HOME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8932"/>
            <a:ext cx="3312368" cy="22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1" y="404664"/>
            <a:ext cx="7790618" cy="6155934"/>
          </a:xfrm>
        </p:spPr>
        <p:txBody>
          <a:bodyPr>
            <a:normAutofit lnSpcReduction="10000"/>
          </a:bodyPr>
          <a:lstStyle/>
          <a:p>
            <a:r>
              <a:rPr lang="uk-UA" sz="1600" dirty="0" smtClean="0"/>
              <a:t>Математичні </a:t>
            </a:r>
            <a:r>
              <a:rPr lang="uk-UA" sz="1600" dirty="0"/>
              <a:t>та космічні </a:t>
            </a:r>
            <a:r>
              <a:rPr lang="uk-UA" sz="1600" dirty="0" smtClean="0"/>
              <a:t>методи.</a:t>
            </a:r>
            <a:r>
              <a:rPr lang="en-US" sz="1600" dirty="0" smtClean="0"/>
              <a:t> </a:t>
            </a:r>
            <a:r>
              <a:rPr lang="uk-UA" sz="1600" dirty="0" smtClean="0"/>
              <a:t>Математичні моделі як </a:t>
            </a:r>
            <a:r>
              <a:rPr lang="uk-UA" sz="1600" dirty="0"/>
              <a:t>особливі описи </a:t>
            </a:r>
            <a:r>
              <a:rPr lang="uk-UA" sz="1600" dirty="0" smtClean="0"/>
              <a:t>географічних </a:t>
            </a:r>
            <a:r>
              <a:rPr lang="uk-UA" sz="1600" dirty="0"/>
              <a:t>явищ і </a:t>
            </a:r>
            <a:r>
              <a:rPr lang="uk-UA" sz="1600" dirty="0" smtClean="0"/>
              <a:t>процесів. </a:t>
            </a:r>
            <a:r>
              <a:rPr lang="uk-UA" sz="1600" dirty="0"/>
              <a:t>Суть </a:t>
            </a:r>
            <a:r>
              <a:rPr lang="uk-UA" sz="1600" dirty="0" smtClean="0"/>
              <a:t>математичного </a:t>
            </a:r>
            <a:r>
              <a:rPr lang="uk-UA" sz="1600" dirty="0"/>
              <a:t>моделювання </a:t>
            </a:r>
            <a:r>
              <a:rPr lang="uk-UA" sz="1600" dirty="0" smtClean="0"/>
              <a:t>як абстрагованого </a:t>
            </a:r>
            <a:r>
              <a:rPr lang="uk-UA" sz="1600" dirty="0"/>
              <a:t>і </a:t>
            </a:r>
            <a:r>
              <a:rPr lang="uk-UA" sz="1600" dirty="0" smtClean="0"/>
              <a:t>спрощеного</a:t>
            </a:r>
            <a:r>
              <a:rPr lang="en-US" sz="1600" dirty="0" smtClean="0"/>
              <a:t> </a:t>
            </a:r>
            <a:r>
              <a:rPr lang="uk-UA" sz="1600" dirty="0" smtClean="0"/>
              <a:t>відображення </a:t>
            </a:r>
            <a:r>
              <a:rPr lang="uk-UA" sz="1600" dirty="0"/>
              <a:t>дійсності </a:t>
            </a:r>
            <a:r>
              <a:rPr lang="uk-UA" sz="1600" dirty="0" smtClean="0"/>
              <a:t>логіко-математичними формулами,</a:t>
            </a:r>
            <a:r>
              <a:rPr lang="en-US" sz="1600" dirty="0" smtClean="0"/>
              <a:t> </a:t>
            </a:r>
            <a:r>
              <a:rPr lang="uk-UA" sz="1600" dirty="0" smtClean="0"/>
              <a:t>що </a:t>
            </a:r>
            <a:r>
              <a:rPr lang="uk-UA" sz="1600" dirty="0"/>
              <a:t>передають у концентрованому вигляді дані про структуру, взаємозв’язки і динаміку досліджуваних географічних явищ.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 smtClean="0"/>
              <a:t>Космічні </a:t>
            </a:r>
            <a:r>
              <a:rPr lang="uk-UA" sz="1600" dirty="0"/>
              <a:t>методи </a:t>
            </a:r>
            <a:r>
              <a:rPr lang="uk-UA" sz="1600" dirty="0" smtClean="0"/>
              <a:t>як </a:t>
            </a:r>
            <a:r>
              <a:rPr lang="uk-UA" sz="1600" dirty="0"/>
              <a:t>методи вивчення структури і розвитку географічного середовища за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матеріалами </a:t>
            </a:r>
            <a:r>
              <a:rPr lang="uk-UA" sz="1600" dirty="0"/>
              <a:t>космічного знімання, отриманими за допомогою реєстрації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відображеного </a:t>
            </a:r>
            <a:r>
              <a:rPr lang="uk-UA" sz="1600" dirty="0"/>
              <a:t>сонячного і штучного світла і власного випромінювання Землі з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космічних </a:t>
            </a:r>
            <a:r>
              <a:rPr lang="uk-UA" sz="1600" dirty="0"/>
              <a:t>літальних апаратів. </a:t>
            </a:r>
            <a:r>
              <a:rPr lang="uk-UA" sz="1600" dirty="0" smtClean="0"/>
              <a:t>Теорія </a:t>
            </a:r>
            <a:r>
              <a:rPr lang="uk-UA" sz="1600" dirty="0"/>
              <a:t>оптичних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властивостей </a:t>
            </a:r>
            <a:r>
              <a:rPr lang="uk-UA" sz="1600" dirty="0"/>
              <a:t>природного </a:t>
            </a:r>
            <a:r>
              <a:rPr lang="uk-UA" sz="1600" dirty="0" smtClean="0"/>
              <a:t>середовища як основа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ландшафтних </a:t>
            </a:r>
            <a:r>
              <a:rPr lang="uk-UA" sz="1600" dirty="0"/>
              <a:t>досліджень за допомогою космічних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методів. Дешифрування </a:t>
            </a:r>
            <a:r>
              <a:rPr lang="uk-UA" sz="1600" dirty="0"/>
              <a:t>знімків </a:t>
            </a:r>
            <a:r>
              <a:rPr lang="uk-UA" sz="1600" dirty="0" smtClean="0"/>
              <a:t>.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uk-UA" sz="1600" dirty="0" smtClean="0"/>
              <a:t>Космічні </a:t>
            </a:r>
            <a:r>
              <a:rPr lang="uk-UA" sz="1600" dirty="0"/>
              <a:t>знімки земної поверхні </a:t>
            </a:r>
            <a:r>
              <a:rPr lang="uk-UA" sz="1600" dirty="0" smtClean="0"/>
              <a:t>як моделі </a:t>
            </a:r>
            <a:r>
              <a:rPr lang="uk-UA" sz="1600" dirty="0"/>
              <a:t>місцевості, </a:t>
            </a:r>
            <a:endParaRPr lang="en-US" sz="1600" dirty="0" smtClean="0"/>
          </a:p>
          <a:p>
            <a:pPr marL="0" indent="0">
              <a:buNone/>
            </a:pPr>
            <a:r>
              <a:rPr lang="uk-UA" sz="1600" dirty="0" smtClean="0"/>
              <a:t>що </a:t>
            </a:r>
            <a:r>
              <a:rPr lang="uk-UA" sz="1600" dirty="0"/>
              <a:t>відображають </a:t>
            </a:r>
            <a:r>
              <a:rPr lang="en-US" sz="1600" dirty="0" smtClean="0"/>
              <a:t> </a:t>
            </a:r>
            <a:r>
              <a:rPr lang="uk-UA" sz="1600" dirty="0" smtClean="0"/>
              <a:t>реальну </a:t>
            </a:r>
            <a:r>
              <a:rPr lang="en-US" sz="1600" dirty="0" smtClean="0"/>
              <a:t> </a:t>
            </a:r>
            <a:r>
              <a:rPr lang="uk-UA" sz="1600" dirty="0" smtClean="0"/>
              <a:t>географічну ситуацію. 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uk-UA" sz="1600" dirty="0" smtClean="0"/>
              <a:t>Властивості космічних знімків. </a:t>
            </a:r>
            <a:endParaRPr lang="en-US" sz="1600" dirty="0" smtClean="0"/>
          </a:p>
          <a:p>
            <a:pPr marL="0" indent="0">
              <a:buNone/>
            </a:pPr>
            <a:endParaRPr lang="uk-UA" sz="1600" dirty="0" smtClean="0"/>
          </a:p>
          <a:p>
            <a:endParaRPr lang="ru-RU" sz="1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4098" name="Picture 2" descr="C:\Users\HOME\Desktop\1474445634-2963-nocnoj-vid-na-gibraltarskij-proli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52" y="4509120"/>
            <a:ext cx="2818466" cy="18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186e27c38b1cf18f72215af9b16ded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6" y="1566913"/>
            <a:ext cx="4370453" cy="121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Desktop\htmlconvd-vcVzCm71x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26663"/>
            <a:ext cx="2426781" cy="14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Desktop\pendereckyj1-4c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90" y="1972750"/>
            <a:ext cx="2194998" cy="16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548680"/>
            <a:ext cx="7848872" cy="5977085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Геофізичні </a:t>
            </a:r>
            <a:r>
              <a:rPr lang="uk-UA" sz="1600" b="1" dirty="0"/>
              <a:t>методи в </a:t>
            </a:r>
            <a:r>
              <a:rPr lang="uk-UA" sz="1600" b="1" dirty="0" smtClean="0"/>
              <a:t>ландшафтній екології </a:t>
            </a:r>
          </a:p>
          <a:p>
            <a:pPr marL="0" indent="0">
              <a:buNone/>
            </a:pPr>
            <a:r>
              <a:rPr lang="uk-UA" sz="1600" b="1" dirty="0"/>
              <a:t> </a:t>
            </a:r>
            <a:r>
              <a:rPr lang="uk-UA" sz="1600" b="1" dirty="0" smtClean="0"/>
              <a:t>       </a:t>
            </a:r>
            <a:r>
              <a:rPr lang="uk-UA" sz="1600" dirty="0" smtClean="0"/>
              <a:t>як сукупність прийомів по вивченню фізичних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властивостей геосистем</a:t>
            </a:r>
            <a:r>
              <a:rPr lang="uk-UA" sz="1600" dirty="0"/>
              <a:t>: </a:t>
            </a:r>
            <a:r>
              <a:rPr lang="uk-UA" sz="1600" dirty="0" smtClean="0"/>
              <a:t>процесів </a:t>
            </a:r>
            <a:r>
              <a:rPr lang="uk-UA" sz="1600" dirty="0"/>
              <a:t>обміну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речовиною</a:t>
            </a:r>
            <a:r>
              <a:rPr lang="uk-UA" sz="1600" dirty="0"/>
              <a:t>, енергією та інформацією геосистем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з </a:t>
            </a:r>
            <a:r>
              <a:rPr lang="uk-UA" sz="1600" dirty="0"/>
              <a:t>довкіллям і всередині себе (метаболізм).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Основні підходи, що використовуються для 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опису  фізичної </a:t>
            </a:r>
            <a:r>
              <a:rPr lang="uk-UA" sz="1600" dirty="0"/>
              <a:t>сторони взаємодії компонентів геосистем, потоків речовини та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uk-UA" sz="1600" dirty="0" smtClean="0"/>
              <a:t>        енергії </a:t>
            </a:r>
            <a:r>
              <a:rPr lang="uk-UA" sz="1600" dirty="0"/>
              <a:t>із </a:t>
            </a:r>
            <a:r>
              <a:rPr lang="uk-UA" sz="1600" dirty="0" smtClean="0"/>
              <a:t> зовнішнього </a:t>
            </a:r>
            <a:r>
              <a:rPr lang="uk-UA" sz="1600" dirty="0"/>
              <a:t>середовища в геосистему, сезонних і річних станів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</a:t>
            </a:r>
            <a:r>
              <a:rPr lang="uk-UA" sz="1600" dirty="0" smtClean="0"/>
              <a:t>геосистем.</a:t>
            </a:r>
          </a:p>
          <a:p>
            <a:endParaRPr lang="uk-UA" sz="1600" b="1" dirty="0" smtClean="0"/>
          </a:p>
          <a:p>
            <a:r>
              <a:rPr lang="uk-UA" sz="1600" b="1" dirty="0" smtClean="0"/>
              <a:t>Геохімічні </a:t>
            </a:r>
            <a:r>
              <a:rPr lang="uk-UA" sz="1600" b="1" dirty="0"/>
              <a:t>методи </a:t>
            </a:r>
            <a:r>
              <a:rPr lang="uk-UA" sz="1600" dirty="0" smtClean="0"/>
              <a:t>як </a:t>
            </a:r>
            <a:r>
              <a:rPr lang="uk-UA" sz="1600" dirty="0"/>
              <a:t>сучасні методи дослідження Землі, які дають змогу вивчати розподіл, процеси міграції і концентрації хімічних елементів і їхніх </a:t>
            </a:r>
            <a:r>
              <a:rPr lang="uk-UA" sz="1600" dirty="0" err="1"/>
              <a:t>сполук</a:t>
            </a:r>
            <a:r>
              <a:rPr lang="uk-UA" sz="1600" dirty="0"/>
              <a:t> у різних </a:t>
            </a:r>
            <a:r>
              <a:rPr lang="uk-UA" sz="1600" dirty="0" err="1"/>
              <a:t>геосферах</a:t>
            </a:r>
            <a:r>
              <a:rPr lang="uk-UA" sz="1600" dirty="0"/>
              <a:t>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       Метод кларків.  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endParaRPr lang="ru-RU" sz="1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5123" name="Picture 3" descr="C:\Users\HOME\Desktop\f0c989687734e64bb8d9f010fec08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0" y="476672"/>
            <a:ext cx="34745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geohim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7659"/>
            <a:ext cx="30021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OME\Desktop\450px-Кларки_елементів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2886"/>
            <a:ext cx="2935513" cy="22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78843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600" dirty="0"/>
              <a:t>Вивчення геохімічної структури ландшафту (</a:t>
            </a:r>
            <a:r>
              <a:rPr lang="en-US" sz="1600" dirty="0"/>
              <a:t>R, L</a:t>
            </a:r>
            <a:r>
              <a:rPr lang="uk-UA" sz="1600" dirty="0"/>
              <a:t>-аналіз).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/>
              <a:t>Метод біогеохімічних циклів.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r>
              <a:rPr lang="uk-UA" sz="1600" b="1" dirty="0" smtClean="0"/>
              <a:t>Етапи </a:t>
            </a:r>
            <a:r>
              <a:rPr lang="uk-UA" sz="1600" b="1" dirty="0" err="1"/>
              <a:t>ландшафтно</a:t>
            </a:r>
            <a:r>
              <a:rPr lang="uk-UA" sz="1600" b="1" dirty="0"/>
              <a:t>-екологічних досліджень. </a:t>
            </a:r>
            <a:r>
              <a:rPr lang="uk-UA" sz="1600" dirty="0"/>
              <a:t>Підготовчий етап. Польовий етап. Камеральний етап.</a:t>
            </a:r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/>
          </a:p>
          <a:p>
            <a:endParaRPr lang="uk-UA" sz="1600" b="1" dirty="0" smtClean="0"/>
          </a:p>
          <a:p>
            <a:endParaRPr lang="uk-UA" sz="1600" b="1" dirty="0" smtClean="0"/>
          </a:p>
          <a:p>
            <a:endParaRPr lang="uk-UA" sz="1600" b="1" dirty="0" smtClean="0"/>
          </a:p>
          <a:p>
            <a:r>
              <a:rPr lang="uk-UA" sz="1600" b="1" dirty="0" smtClean="0"/>
              <a:t>Методи </a:t>
            </a:r>
            <a:r>
              <a:rPr lang="uk-UA" sz="1600" b="1" dirty="0"/>
              <a:t>обробки й аналізу </a:t>
            </a:r>
            <a:r>
              <a:rPr lang="uk-UA" sz="1600" b="1" dirty="0" err="1"/>
              <a:t>ландшафтно</a:t>
            </a:r>
            <a:r>
              <a:rPr lang="uk-UA" sz="1600" b="1" dirty="0"/>
              <a:t>-екологічних </a:t>
            </a:r>
            <a:r>
              <a:rPr lang="uk-UA" sz="1600" b="1" dirty="0" smtClean="0"/>
              <a:t>матеріалів </a:t>
            </a:r>
            <a:r>
              <a:rPr lang="uk-UA" sz="1600" dirty="0" smtClean="0"/>
              <a:t>відповідно </a:t>
            </a:r>
            <a:r>
              <a:rPr lang="uk-UA" sz="1600" dirty="0"/>
              <a:t>до цільового завдання та завдань </a:t>
            </a:r>
            <a:r>
              <a:rPr lang="uk-UA" sz="1600" dirty="0" smtClean="0"/>
              <a:t>досліджень. З’ясування </a:t>
            </a:r>
            <a:r>
              <a:rPr lang="uk-UA" sz="1600" dirty="0"/>
              <a:t>радіальної та латеральної структури ландшафтів території досліджень. </a:t>
            </a:r>
            <a:r>
              <a:rPr lang="uk-UA" sz="1600" dirty="0" smtClean="0"/>
              <a:t>Якісно-кількісна </a:t>
            </a:r>
            <a:r>
              <a:rPr lang="uk-UA" sz="1600" dirty="0"/>
              <a:t>оцінка </a:t>
            </a:r>
            <a:r>
              <a:rPr lang="uk-UA" sz="1600" dirty="0" err="1"/>
              <a:t>антропогенно</a:t>
            </a:r>
            <a:r>
              <a:rPr lang="uk-UA" sz="1600" dirty="0"/>
              <a:t>-техногенного стану, процесів, явищ і джерел впливу на територіях відповідних ландшафтів. </a:t>
            </a:r>
            <a:r>
              <a:rPr lang="uk-UA" sz="1600" dirty="0" smtClean="0"/>
              <a:t>Прогнозна </a:t>
            </a:r>
            <a:r>
              <a:rPr lang="uk-UA" sz="1600" dirty="0"/>
              <a:t>оцінка динаміки техногенних процесів та антропогенних змін території ландшафтів</a:t>
            </a:r>
            <a:r>
              <a:rPr lang="uk-UA" sz="1600" dirty="0" smtClean="0"/>
              <a:t>.</a:t>
            </a:r>
            <a:endParaRPr lang="ru-RU" sz="1600" dirty="0"/>
          </a:p>
          <a:p>
            <a:endParaRPr lang="uk-UA" sz="1600" b="1" dirty="0" smtClean="0"/>
          </a:p>
          <a:p>
            <a:endParaRPr lang="uk-UA" sz="1600" b="1" dirty="0" smtClean="0"/>
          </a:p>
          <a:p>
            <a:endParaRPr lang="ru-RU" sz="1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6146" name="Picture 2" descr="C:\Users\HOME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42" y="54868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OME\Desktop\image155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22285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OME\Desktop\Кругообіг_Карбону_(вуглецю)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254248"/>
            <a:ext cx="2859179" cy="22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OME\Pictures\2019-08-04\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HOME\Pictures\2019-08-04\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0635"/>
            <a:ext cx="1998951" cy="14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HOME\Pictures\2019-08-04\0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65" y="3981017"/>
            <a:ext cx="1377659" cy="15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6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</p:spPr>
        <p:txBody>
          <a:bodyPr>
            <a:normAutofit fontScale="55000" lnSpcReduction="20000"/>
          </a:bodyPr>
          <a:lstStyle/>
          <a:p>
            <a:endParaRPr lang="uk-UA" sz="1800" b="1" u="sng" dirty="0" smtClean="0"/>
          </a:p>
          <a:p>
            <a:pPr marL="0" indent="0" algn="ctr">
              <a:buNone/>
            </a:pPr>
            <a:r>
              <a:rPr lang="uk-UA" sz="2200" b="1" u="sng" dirty="0" smtClean="0"/>
              <a:t>Компетентності</a:t>
            </a:r>
            <a:r>
              <a:rPr lang="uk-UA" sz="2200" b="1" u="sng" dirty="0"/>
              <a:t>, які формуються під час вивчення</a:t>
            </a:r>
            <a:endParaRPr lang="ru-RU" sz="2200" dirty="0"/>
          </a:p>
          <a:p>
            <a:pPr marL="0" indent="0" algn="ctr">
              <a:buNone/>
            </a:pPr>
            <a:r>
              <a:rPr lang="uk-UA" sz="2200" b="1" u="sng" dirty="0"/>
              <a:t>дисципліни </a:t>
            </a:r>
            <a:r>
              <a:rPr lang="uk-UA" sz="2200" b="1" u="sng" dirty="0" smtClean="0"/>
              <a:t>«Методи </a:t>
            </a:r>
            <a:r>
              <a:rPr lang="uk-UA" sz="2200" b="1" u="sng" dirty="0" err="1" smtClean="0"/>
              <a:t>ландшафтно</a:t>
            </a:r>
            <a:r>
              <a:rPr lang="uk-UA" sz="2200" b="1" u="sng" dirty="0" smtClean="0"/>
              <a:t>-екологічних досліджень»</a:t>
            </a:r>
          </a:p>
          <a:p>
            <a:pPr algn="ctr"/>
            <a:endParaRPr lang="uk-UA" sz="1900" b="1" u="sng" dirty="0"/>
          </a:p>
          <a:p>
            <a:r>
              <a:rPr lang="uk-UA" sz="1900" b="1" u="sng" dirty="0" smtClean="0"/>
              <a:t>Загальні компетентності:</a:t>
            </a:r>
            <a:endParaRPr lang="ru-RU" sz="1900" dirty="0"/>
          </a:p>
          <a:p>
            <a:r>
              <a:rPr lang="uk-UA" sz="1900" dirty="0" smtClean="0"/>
              <a:t>К01 </a:t>
            </a:r>
            <a:r>
              <a:rPr lang="uk-UA" sz="1900" dirty="0"/>
              <a:t>– Знання та розуміння предметної області та професійної діяльності</a:t>
            </a:r>
            <a:r>
              <a:rPr lang="uk-UA" sz="1900" dirty="0" smtClean="0"/>
              <a:t>.</a:t>
            </a:r>
          </a:p>
          <a:p>
            <a:r>
              <a:rPr lang="uk-UA" sz="1900" dirty="0" smtClean="0"/>
              <a:t>К02 - Навички використання інформаційних та комунікаційних технологій.</a:t>
            </a:r>
          </a:p>
          <a:p>
            <a:r>
              <a:rPr lang="uk-UA" sz="1900" dirty="0" smtClean="0"/>
              <a:t>К06 </a:t>
            </a:r>
            <a:r>
              <a:rPr lang="uk-UA" sz="1900" dirty="0"/>
              <a:t>– Здатність спілкуватися з представниками інших професійних груп різного рівня  (з експертами з інших галузей знань</a:t>
            </a:r>
            <a:r>
              <a:rPr lang="ru-RU" sz="1900" dirty="0"/>
              <a:t>/</a:t>
            </a:r>
            <a:r>
              <a:rPr lang="uk-UA" sz="1900" dirty="0"/>
              <a:t>видів економічної діяльності</a:t>
            </a:r>
            <a:r>
              <a:rPr lang="uk-UA" sz="1900" dirty="0" smtClean="0"/>
              <a:t>).</a:t>
            </a:r>
          </a:p>
          <a:p>
            <a:r>
              <a:rPr lang="uk-UA" sz="1900" dirty="0" smtClean="0"/>
              <a:t>К09 - Здатність працювати в команді.</a:t>
            </a:r>
          </a:p>
          <a:p>
            <a:r>
              <a:rPr lang="uk-UA" sz="1900" dirty="0" smtClean="0"/>
              <a:t>К11 – здатність оцінювати та забезпечувати якість  виконуваних робіт.</a:t>
            </a:r>
          </a:p>
          <a:p>
            <a:pPr marL="0" indent="0">
              <a:buNone/>
            </a:pPr>
            <a:endParaRPr lang="uk-UA" sz="1900" dirty="0" smtClean="0"/>
          </a:p>
          <a:p>
            <a:pPr marL="0" indent="0">
              <a:buNone/>
            </a:pPr>
            <a:endParaRPr lang="uk-UA" sz="1900" dirty="0" smtClean="0"/>
          </a:p>
          <a:p>
            <a:endParaRPr lang="uk-UA" sz="19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r>
              <a:rPr lang="uk-UA" sz="1900" b="1" u="sng" dirty="0" smtClean="0"/>
              <a:t>Спеціальні </a:t>
            </a:r>
            <a:r>
              <a:rPr lang="uk-UA" sz="1900" b="1" u="sng" dirty="0"/>
              <a:t>(фахові, предметні) компетентності:</a:t>
            </a:r>
            <a:endParaRPr lang="ru-RU" sz="1900" dirty="0"/>
          </a:p>
          <a:p>
            <a:r>
              <a:rPr lang="uk-UA" sz="1900" dirty="0" smtClean="0"/>
              <a:t>К15 – Здатність до критичного осмислення основних теорій, методів та принципів природничих наук.</a:t>
            </a:r>
          </a:p>
          <a:p>
            <a:r>
              <a:rPr lang="uk-UA" sz="1900" dirty="0" smtClean="0"/>
              <a:t>К18 </a:t>
            </a:r>
            <a:r>
              <a:rPr lang="uk-UA" sz="1900" dirty="0"/>
              <a:t>– Здатність до оцінки впливу процесів техногенезу на стан навколишнього середовища та виявлення екологічних ризиків, пов’язаних з виробничою діяльністю</a:t>
            </a:r>
            <a:r>
              <a:rPr lang="uk-UA" sz="1900" dirty="0" smtClean="0"/>
              <a:t>.</a:t>
            </a:r>
          </a:p>
          <a:p>
            <a:r>
              <a:rPr lang="uk-UA" sz="1900" dirty="0" smtClean="0"/>
              <a:t>К23 – Здатність до використання сучасних інформаційних ресурсів для екологічних досліджень.</a:t>
            </a:r>
          </a:p>
          <a:p>
            <a:r>
              <a:rPr lang="uk-UA" sz="1900" dirty="0" smtClean="0"/>
              <a:t>К25 – Здатність до опанування міжнародного та вітчизняного досвіду вирішення регіональних та транскордонних екологічних проблем</a:t>
            </a:r>
            <a:endParaRPr lang="ru-RU" sz="1900" dirty="0"/>
          </a:p>
          <a:p>
            <a:r>
              <a:rPr lang="uk-UA" sz="1900" dirty="0"/>
              <a:t>К29 – Знання базових уявлень про екологію як міждисциплінарну комплексну науку, що визначає шляхи ефективного співіснування  техносфери та біосфери.</a:t>
            </a:r>
            <a:endParaRPr lang="ru-RU" sz="1900" dirty="0"/>
          </a:p>
          <a:p>
            <a:r>
              <a:rPr lang="uk-UA" sz="1900" dirty="0"/>
              <a:t>К32 – Розуміння принципів технологічних процесів виробництв, які  мають негативний вплив на довкілля, та здатність запропонувати заходи щодо зменшення цього впливу</a:t>
            </a:r>
            <a:r>
              <a:rPr lang="uk-UA" sz="1900" dirty="0" smtClean="0"/>
              <a:t>.</a:t>
            </a:r>
          </a:p>
          <a:p>
            <a:r>
              <a:rPr lang="uk-UA" sz="1900" dirty="0" smtClean="0"/>
              <a:t>К43 – Знати основи ландшафтознавства та вміти оцінювати стан ландшафтів.</a:t>
            </a:r>
          </a:p>
          <a:p>
            <a:r>
              <a:rPr lang="uk-UA" sz="1900" dirty="0" smtClean="0"/>
              <a:t>К49 – Здатність ідентифікувати карту як просторову образно-знакову модель дійсності </a:t>
            </a:r>
            <a:r>
              <a:rPr lang="uk-UA" sz="1900" dirty="0"/>
              <a:t>і</a:t>
            </a:r>
            <a:r>
              <a:rPr lang="uk-UA" sz="1900" dirty="0" smtClean="0"/>
              <a:t> джерело інформації.</a:t>
            </a:r>
            <a:endParaRPr lang="ru-RU" sz="1900" dirty="0"/>
          </a:p>
          <a:p>
            <a:endParaRPr lang="ru-RU" sz="18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uk-UA" sz="2800" b="1" dirty="0" smtClean="0"/>
          </a:p>
          <a:p>
            <a:endParaRPr lang="uk-UA" sz="2900" b="1" dirty="0" smtClean="0"/>
          </a:p>
          <a:p>
            <a:endParaRPr lang="uk-UA" sz="6000" b="1" dirty="0" smtClean="0"/>
          </a:p>
          <a:p>
            <a:endParaRPr lang="ru-RU" sz="6400" dirty="0"/>
          </a:p>
          <a:p>
            <a:pPr algn="ctr"/>
            <a:endParaRPr lang="ru-RU" sz="17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endParaRPr lang="uk-UA" sz="20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dirty="0">
              <a:cs typeface="Times New Roman" pitchFamily="18" charset="0"/>
            </a:endParaRPr>
          </a:p>
        </p:txBody>
      </p:sp>
      <p:pic>
        <p:nvPicPr>
          <p:cNvPr id="7171" name="Picture 3" descr="C:\Users\HOME\Desktop\9876545678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420380" cy="152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OME\Desktop\630_360_1455322059-1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02" y="2797217"/>
            <a:ext cx="2743802" cy="15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OME\Desktop\prikladnaya-ekologiya-eto-chto-takoe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62" y="2420888"/>
            <a:ext cx="2233138" cy="17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41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623</TotalTime>
  <Words>643</Words>
  <Application>Microsoft Office PowerPoint</Application>
  <PresentationFormat>Экран (4:3)</PresentationFormat>
  <Paragraphs>139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Дисципліна  «МЕТОДИ  ЛАНДШАФТНО-ЕКОЛОГІЧНИХ ДОСЛІДЖЕНЬ» для студентів спеціальності 101 Екологія             Дисципліна «Методи ландшафтно-екологічних досліджень» розкриває специфіку загальнонаукових та спеціалізованих методів ландшафтно-екологічних досліджень.         </vt:lpstr>
      <vt:lpstr>                Мета курсу – сформувати систему  знань про особливості ландшафтно-екологічних досліджень  через систему загальнонаукових  та  спеціалізованих методів.        Завдання курсу Теоретичні: сформувати знання загальнонаукових (системного, історичного, спостережень, описового, статистичного, порівняльного) та спеціалізованих (наземних, дистанційних, комбінованих) методів ландшафтно-екологічних досліджень.  Практичні: сформувати вміння  добору оптимальних загальнонаукових та спеціалізованих методів  у ході ландшафтно-екологічних досліджень, володіння методами та методикою ландшафтно-екологічних досліджень.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ЕКОЛОГІЧНИХ РИЗИКІВ ВИКОРИСТАННЯ ПИТНОЇ ВОДИ ПІСЛЯ СЕЗОННОГО ХЛОРУВАННЯ ЗА ДОПОМОГОЮ МЕТОДІВ БІОТЕСТУВАННЯ</dc:title>
  <dc:creator>Пользователь</dc:creator>
  <cp:lastModifiedBy>HOME</cp:lastModifiedBy>
  <cp:revision>209</cp:revision>
  <dcterms:created xsi:type="dcterms:W3CDTF">2019-06-06T09:19:13Z</dcterms:created>
  <dcterms:modified xsi:type="dcterms:W3CDTF">2020-07-29T09:51:45Z</dcterms:modified>
</cp:coreProperties>
</file>